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2" r:id="rId5"/>
    <p:sldId id="273" r:id="rId6"/>
    <p:sldId id="288" r:id="rId7"/>
    <p:sldId id="274" r:id="rId8"/>
    <p:sldId id="275" r:id="rId9"/>
    <p:sldId id="290" r:id="rId10"/>
    <p:sldId id="276" r:id="rId11"/>
    <p:sldId id="292" r:id="rId12"/>
    <p:sldId id="293" r:id="rId13"/>
    <p:sldId id="282" r:id="rId14"/>
    <p:sldId id="257" r:id="rId15"/>
    <p:sldId id="262" r:id="rId16"/>
    <p:sldId id="263" r:id="rId17"/>
    <p:sldId id="265" r:id="rId18"/>
    <p:sldId id="260" r:id="rId19"/>
    <p:sldId id="268" r:id="rId20"/>
    <p:sldId id="284" r:id="rId21"/>
    <p:sldId id="271" r:id="rId22"/>
    <p:sldId id="277" r:id="rId23"/>
    <p:sldId id="278" r:id="rId24"/>
    <p:sldId id="279" r:id="rId25"/>
    <p:sldId id="280" r:id="rId26"/>
    <p:sldId id="281" r:id="rId27"/>
    <p:sldId id="289" r:id="rId28"/>
    <p:sldId id="287" r:id="rId29"/>
    <p:sldId id="285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4"/>
    <p:restoredTop sz="92657"/>
  </p:normalViewPr>
  <p:slideViewPr>
    <p:cSldViewPr>
      <p:cViewPr varScale="1">
        <p:scale>
          <a:sx n="115" d="100"/>
          <a:sy n="115" d="100"/>
        </p:scale>
        <p:origin x="208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6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2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0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0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1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2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3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C8B86-95A0-4749-AE06-1947AA22916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4FB09-7F88-4D86-9B73-B844286C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48-spot smFRET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ith ALTERNATION</a:t>
            </a:r>
          </a:p>
          <a:p>
            <a:r>
              <a:rPr lang="en-US" dirty="0" err="1" smtClean="0"/>
              <a:t>WeissLab</a:t>
            </a:r>
            <a:r>
              <a:rPr lang="en-US" dirty="0" smtClean="0"/>
              <a:t> GM 2017-04-24</a:t>
            </a:r>
          </a:p>
          <a:p>
            <a:r>
              <a:rPr lang="en-US" dirty="0" smtClean="0"/>
              <a:t>Antonino Ingargiola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36" y="2810742"/>
            <a:ext cx="6285466" cy="2265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74" y="483476"/>
            <a:ext cx="628752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381" y="162789"/>
            <a:ext cx="4215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Pattern Statistics: sigma-x distribution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10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36" y="2839892"/>
            <a:ext cx="6285466" cy="2206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74" y="522656"/>
            <a:ext cx="6287529" cy="2207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381" y="162789"/>
            <a:ext cx="401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Pattern Statistics: delta G-R position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811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39" y="2810742"/>
            <a:ext cx="6275260" cy="2265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74" y="491654"/>
            <a:ext cx="6287529" cy="2269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381" y="162789"/>
            <a:ext cx="469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Pattern Statistics: PSF rotation distribution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352800" y="1200150"/>
            <a:ext cx="17526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Only spots with</a:t>
            </a:r>
          </a:p>
          <a:p>
            <a:pPr algn="ctr"/>
            <a:r>
              <a:rPr lang="en-US" dirty="0" err="1" smtClean="0"/>
              <a:t>σ</a:t>
            </a:r>
            <a:r>
              <a:rPr lang="en-US" baseline="-25000" dirty="0" err="1" smtClean="0"/>
              <a:t>x</a:t>
            </a:r>
            <a:r>
              <a:rPr lang="en-US" dirty="0" smtClean="0"/>
              <a:t>/</a:t>
            </a:r>
            <a:r>
              <a:rPr lang="en-US" dirty="0"/>
              <a:t>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 </a:t>
            </a:r>
            <a:r>
              <a:rPr lang="en-US" dirty="0" smtClean="0"/>
              <a:t>&gt; 1.2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4474" y="3146628"/>
            <a:ext cx="17526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Only spots with</a:t>
            </a:r>
          </a:p>
          <a:p>
            <a:pPr algn="ctr"/>
            <a:r>
              <a:rPr lang="en-US" dirty="0" err="1" smtClean="0"/>
              <a:t>σ</a:t>
            </a:r>
            <a:r>
              <a:rPr lang="en-US" baseline="-25000" dirty="0" err="1" smtClean="0"/>
              <a:t>x</a:t>
            </a:r>
            <a:r>
              <a:rPr lang="en-US" dirty="0" smtClean="0"/>
              <a:t>/</a:t>
            </a:r>
            <a:r>
              <a:rPr lang="en-US" dirty="0"/>
              <a:t>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 </a:t>
            </a:r>
            <a:r>
              <a:rPr lang="en-US" dirty="0" smtClean="0"/>
              <a:t>&gt; 1.2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48-spot </a:t>
            </a:r>
            <a:r>
              <a:rPr lang="en-US" dirty="0" err="1" smtClean="0"/>
              <a:t>smFRET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Single-laser excitation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4736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48-spot </a:t>
            </a:r>
            <a:r>
              <a:rPr lang="en-US" dirty="0" err="1" smtClean="0"/>
              <a:t>timetraces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6" y="1510874"/>
            <a:ext cx="8167567" cy="2926660"/>
          </a:xfrm>
        </p:spPr>
      </p:pic>
      <p:sp>
        <p:nvSpPr>
          <p:cNvPr id="7" name="TextBox 6"/>
          <p:cNvSpPr txBox="1"/>
          <p:nvPr/>
        </p:nvSpPr>
        <p:spPr>
          <a:xfrm>
            <a:off x="2971800" y="971550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dsDNA 18bp D-A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Spot Statistics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06" y="3723459"/>
            <a:ext cx="3657600" cy="134211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06" y="2348679"/>
            <a:ext cx="3657600" cy="1316267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06" y="971550"/>
            <a:ext cx="3657600" cy="13186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0" y="684225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dsDNA 18bp D-A distance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4019" y="1449782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Total DCR-corrected photon count-rate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944019" y="2832089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Number of bursts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944019" y="4214396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Mean burst sizes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013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150"/>
            <a:ext cx="4114800" cy="857250"/>
          </a:xfrm>
        </p:spPr>
        <p:txBody>
          <a:bodyPr/>
          <a:lstStyle/>
          <a:p>
            <a:r>
              <a:rPr lang="en-US" dirty="0" smtClean="0"/>
              <a:t>SPAD DCR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33265"/>
            <a:ext cx="4114800" cy="148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03787"/>
            <a:ext cx="4114800" cy="1482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5630"/>
            <a:ext cx="4114800" cy="1482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0" y="1008134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Donor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2480587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Acceptor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395304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Donor + Acceptor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839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Spot Statistics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06" y="3723216"/>
            <a:ext cx="3657600" cy="134211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06" y="2334239"/>
            <a:ext cx="3657600" cy="1316267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06" y="942914"/>
            <a:ext cx="3657600" cy="13186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2876" y="684225"/>
            <a:ext cx="343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dsDNA 18bp D-A distance -</a:t>
            </a:r>
            <a:r>
              <a:rPr lang="en-US" dirty="0" err="1" smtClean="0"/>
              <a:t>smFRET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963930"/>
            <a:ext cx="3657600" cy="1316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2365833"/>
            <a:ext cx="3657600" cy="13174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3768910"/>
            <a:ext cx="3657600" cy="13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9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48-spot smFRET histograms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10874"/>
            <a:ext cx="8686799" cy="2926660"/>
          </a:xfrm>
        </p:spPr>
      </p:pic>
      <p:sp>
        <p:nvSpPr>
          <p:cNvPr id="3" name="TextBox 2"/>
          <p:cNvSpPr txBox="1"/>
          <p:nvPr/>
        </p:nvSpPr>
        <p:spPr>
          <a:xfrm>
            <a:off x="2971800" y="971550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dsDNA 18bp D-A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Spot Statistics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075"/>
            <a:ext cx="3276599" cy="24169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0" y="684225"/>
            <a:ext cx="231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dsDNA 18bp D-A distance</a:t>
            </a:r>
            <a:endParaRPr lang="en-US" sz="16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63" y="2419350"/>
            <a:ext cx="2969912" cy="23405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1123950"/>
            <a:ext cx="375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Fitted </a:t>
            </a:r>
            <a:r>
              <a:rPr lang="en-US" b="1" dirty="0" smtClean="0"/>
              <a:t>D-only</a:t>
            </a:r>
            <a:r>
              <a:rPr lang="en-US" dirty="0" smtClean="0"/>
              <a:t> and </a:t>
            </a:r>
            <a:r>
              <a:rPr lang="en-US" b="1" dirty="0" smtClean="0"/>
              <a:t>FRET</a:t>
            </a:r>
            <a:r>
              <a:rPr lang="en-US" dirty="0" smtClean="0"/>
              <a:t> peak’s centers</a:t>
            </a:r>
            <a:br>
              <a:rPr lang="en-US" dirty="0" smtClean="0"/>
            </a:br>
            <a:r>
              <a:rPr lang="en-US" dirty="0" smtClean="0"/>
              <a:t>across 48-spots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5436" y="1885950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66009" y="1885950"/>
            <a:ext cx="127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Swarm-plot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71800" y="1657350"/>
            <a:ext cx="457200" cy="3048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10200" y="1657350"/>
            <a:ext cx="457200" cy="3048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48000" y="4705350"/>
            <a:ext cx="315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E1 mean [min, max] = 0.066 [0.043, 0.103], </a:t>
            </a:r>
            <a:r>
              <a:rPr lang="el-GR" sz="800" dirty="0">
                <a:latin typeface="Consolas" panose="020B0609020204030204" pitchFamily="49" charset="0"/>
                <a:cs typeface="Consolas" panose="020B0609020204030204" pitchFamily="49" charset="0"/>
              </a:rPr>
              <a:t>σ = 0.012 </a:t>
            </a:r>
            <a:endParaRPr lang="en-US" sz="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E2 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mean [min, max] = 0.335 [0.245, 0.381], </a:t>
            </a:r>
            <a:r>
              <a:rPr lang="el-GR" sz="800" dirty="0">
                <a:latin typeface="Consolas" panose="020B0609020204030204" pitchFamily="49" charset="0"/>
                <a:cs typeface="Consolas" panose="020B0609020204030204" pitchFamily="49" charset="0"/>
              </a:rPr>
              <a:t>σ = 0.036</a:t>
            </a:r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utoShape 2" descr="data:image/png;base64,iVBORw0KGgoAAAANSUhEUgAAAJcAAAGiCAYAAADqX1TTAAAABHNCSVQICAgIfAhkiAAAAAlwSFlzAAAT/gAAE/4BB5Q5hAAABMpJREFUeJzt3cFJQ0EUQFEjdmUNkoWgNbi2DtfWoOAiWIN1fUvIMD8Xg3POPsx/cHnLl8O2bdsNBG7/+gP4v8RFRlxkxEVGXGTERUZcZMRFRlxkxEVGXGTERUZcZMRF5m7Pj3+Oj5f6jrPuT19X9f7Ks4+yuciIi4y4yIiLjLjIiIuMuMiIi4y4yIiLjLjIiIuMuMiIi4y4yIiLjLjIiIuMuMiIi4y4yIiLjLjIiIuMuMiIi4y4yBz8PQsVm4uMuMiIi4z7XJPvrzz7KJuLjLjIiIuMuMiIi4y4yIiLjLjIiIuMuMiIi4y4yIiLjLjIiIuMuMiIi4y4yIiLjLjIiIuMuMiIi4y4yIiLjLjIiIuMuMg4/kbG5iIjLjLiIuP42+T7K88+yuYiIy4y4iIjLjLiIiMuMuIiIy4y4iIjLjLiIiMuMuIiIy4y4iIjLjLiIiMuMuIiIy4y4iIjLjLiIiMuMuIiIy4y4iLjPhcZm4uMuMiIi4y4yDj+Nvn+yrOPsrnIiIuMuMiIi4y4yIiLjLjIiIuMuMiIi4y4yIiLjLjIiIuMuMiIi4y4yIiLjLjIiIuMuMiIi4y4yIiLjLjIiIuMuMg4/kbG5iIjLjLiIiMuMruOvz19vFzqO876fH6/qvdXnn2UzUVGXGTERUZcZMRFRlxkxEVGXGTERUZcZMRFRlxkxEVGXGTERUZcZMRFRlxkxEVGXGTERUZcZMRFRlxkxEVGXGTERcbxNzI2FxlxkREXGfe5Jt9fefZRNhcZcZERFxlxkREXGXGRERcZcZERFxlxkREXGXGRERcZcZERFxlxkREXGXGRERcZcZERFxlxkREXGXGRERcZcZERFxn3ucjYXGTERUZcZMRFxvG3yfdXnn2UzUVGXGTERUZcZMRFRlxkxEVGXGTERUZcZMRFRlxkxEVGXGTERUZcZMRFRlxkxEVGXGTERUZcZMRFRlxkxEVGXGTERcbxNzI2FxlxkREXGXGRcfxt8v2VZx9lc5ERFxlxkREXGXGRERcZcZERFxlxkREXGXGRERcZcZERFxlxkREXGXGRERcZcZERFxlxkREXGXGRERcZcZERFxlxkXH8jYzNRUZcZMRFZtd9rofX06W+46zvt+NVvb/y7KNsLjLiIiMuMuIiIy4y4iIjLjLiIiMuMuIiIy4y4iIjLjLiIiMuMuIiIy4y4iIjLjLiIiMuMuIiIy4y4iIjLjLiIiMuMuIi4/gbGZuLjLjIiIuM42+T7688+yibi4y4yIiLjLjIiIuMuMiIi4y4yIiLjLjIiIuMuMiIi4y4yIiLjLjIiIuMuMiIi4y4yIiLjLjIiIuMuMiIi4y4yIiLjPtcZGwuMuIiIy4y4iLj+Nvk+yvPPsrmIiMuMuIiIy4y4iIjLjLiIiMuMuIiIy4y4iIjLjLiIiMuMuIiIy4y4iIjLjLiIiMuMuIiIy4y4iIjLjLiIiMuMuIi4/gbGZuLjLjIiIuMuMg4/jb5/sqzj7K5yIiLjLjIiIuMuMiIi4y4yIiLjLjIiIuMuMiIi4y4yIiLjLjIiIuMuMiIi4y4yIiLjLjIiIuMuMiIi4y4yIiLjLjIOP5GxuYiIy4y4iIjLjLiIiMuMuIiIy4y4iIjLjLiIiMuMuIiIy4yv+WlxxwEJqh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13017" y="378275"/>
            <a:ext cx="1069989" cy="1414611"/>
            <a:chOff x="357934" y="378275"/>
            <a:chExt cx="1069989" cy="141461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5292" y="656964"/>
              <a:ext cx="411566" cy="1135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16858" y="716585"/>
              <a:ext cx="378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top</a:t>
              </a:r>
              <a:endParaRPr 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6858" y="1081198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center</a:t>
              </a:r>
              <a:endParaRPr 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6858" y="1445811"/>
              <a:ext cx="6110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bottom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7934" y="378275"/>
              <a:ext cx="806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Pixel map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952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7064"/>
            <a:ext cx="5486399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26568"/>
            <a:ext cx="2749708" cy="1100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50" y="1626870"/>
            <a:ext cx="2742158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70" y="3566020"/>
            <a:ext cx="2410967" cy="9457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29400" y="157236"/>
            <a:ext cx="109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Excitation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69392" y="3105150"/>
            <a:ext cx="110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48-spot </a:t>
            </a:r>
            <a:r>
              <a:rPr lang="en-US" dirty="0" err="1" smtClean="0"/>
              <a:t>smFRET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2-laser excitation</a:t>
            </a:r>
          </a:p>
          <a:p>
            <a:pPr marL="0" indent="0" algn="ctr">
              <a:buNone/>
            </a:pPr>
            <a:r>
              <a:rPr lang="en-US" i="1" dirty="0" smtClean="0"/>
              <a:t>AKA PAX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684683"/>
            <a:ext cx="3505200" cy="18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3888"/>
            <a:ext cx="3505200" cy="18882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72003"/>
            <a:ext cx="7848600" cy="299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42113"/>
            <a:ext cx="6858000" cy="259056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1" t="51087" r="40645" b="871"/>
          <a:stretch/>
        </p:blipFill>
        <p:spPr>
          <a:xfrm>
            <a:off x="381000" y="130059"/>
            <a:ext cx="3048000" cy="3378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885993"/>
            <a:ext cx="256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= F</a:t>
            </a:r>
            <a:r>
              <a:rPr lang="en-US" baseline="-25000" dirty="0" smtClean="0"/>
              <a:t>DD</a:t>
            </a:r>
            <a:r>
              <a:rPr lang="en-US" dirty="0" smtClean="0"/>
              <a:t> + F</a:t>
            </a:r>
            <a:r>
              <a:rPr lang="en-US" baseline="-25000" dirty="0" smtClean="0"/>
              <a:t>DA</a:t>
            </a:r>
            <a:r>
              <a:rPr lang="en-US" dirty="0" smtClean="0"/>
              <a:t> + F</a:t>
            </a:r>
            <a:r>
              <a:rPr lang="en-US" baseline="-25000" dirty="0" smtClean="0"/>
              <a:t>AD</a:t>
            </a:r>
            <a:r>
              <a:rPr lang="en-US" dirty="0" smtClean="0"/>
              <a:t> + F</a:t>
            </a:r>
            <a:r>
              <a:rPr lang="en-US" baseline="-25000" dirty="0" smtClean="0"/>
              <a:t>AA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43650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6190"/>
            <a:ext cx="3433646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71750"/>
            <a:ext cx="3433646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6623" y="1125641"/>
            <a:ext cx="293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AemDex</a:t>
            </a:r>
            <a:r>
              <a:rPr lang="en-US" dirty="0" smtClean="0"/>
              <a:t> / (</a:t>
            </a:r>
            <a:r>
              <a:rPr lang="en-US" dirty="0" err="1" smtClean="0"/>
              <a:t>F</a:t>
            </a:r>
            <a:r>
              <a:rPr lang="en-US" baseline="-25000" dirty="0" err="1" smtClean="0"/>
              <a:t>AemDex</a:t>
            </a:r>
            <a:r>
              <a:rPr lang="en-US" baseline="-25000" dirty="0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F</a:t>
            </a:r>
            <a:r>
              <a:rPr lang="en-US" baseline="-25000" dirty="0" err="1"/>
              <a:t>D</a:t>
            </a:r>
            <a:r>
              <a:rPr lang="en-US" baseline="-25000" dirty="0" err="1" smtClean="0"/>
              <a:t>emDex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3530084"/>
            <a:ext cx="291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2F</a:t>
            </a:r>
            <a:r>
              <a:rPr lang="en-US" baseline="-25000" dirty="0" smtClean="0"/>
              <a:t>AemDex</a:t>
            </a:r>
            <a:r>
              <a:rPr lang="en-US" dirty="0" smtClean="0"/>
              <a:t> / (2F</a:t>
            </a:r>
            <a:r>
              <a:rPr lang="en-US" baseline="-25000" dirty="0" smtClean="0"/>
              <a:t>AemDex </a:t>
            </a:r>
            <a:r>
              <a:rPr lang="en-US" dirty="0" smtClean="0"/>
              <a:t>+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dem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5633" y="13335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1195388" algn="l"/>
              </a:tabLst>
            </a:pPr>
            <a:r>
              <a:rPr lang="en-US" sz="1400" dirty="0" smtClean="0"/>
              <a:t>Dem/</a:t>
            </a:r>
            <a:r>
              <a:rPr lang="en-US" sz="1400" dirty="0" err="1" smtClean="0"/>
              <a:t>Aem</a:t>
            </a:r>
            <a:r>
              <a:rPr lang="en-US" sz="1400" dirty="0" smtClean="0"/>
              <a:t>: 	 detection channel</a:t>
            </a:r>
          </a:p>
          <a:p>
            <a:pPr>
              <a:tabLst>
                <a:tab pos="1247775" algn="l"/>
              </a:tabLst>
            </a:pPr>
            <a:r>
              <a:rPr lang="en-US" sz="1400" dirty="0" err="1" smtClean="0"/>
              <a:t>Dex</a:t>
            </a:r>
            <a:r>
              <a:rPr lang="en-US" sz="1400" dirty="0" smtClean="0"/>
              <a:t>/</a:t>
            </a:r>
            <a:r>
              <a:rPr lang="en-US" sz="1400" dirty="0" err="1" smtClean="0"/>
              <a:t>Aex</a:t>
            </a:r>
            <a:r>
              <a:rPr lang="en-US" sz="1400" dirty="0" smtClean="0"/>
              <a:t>:	alternation period</a:t>
            </a:r>
            <a:r>
              <a:rPr lang="en-US" dirty="0" smtClean="0"/>
              <a:t>		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76000"/>
            <a:ext cx="3164344" cy="1704642"/>
          </a:xfrm>
        </p:spPr>
      </p:pic>
      <p:sp>
        <p:nvSpPr>
          <p:cNvPr id="10" name="TextBox 9"/>
          <p:cNvSpPr txBox="1"/>
          <p:nvPr/>
        </p:nvSpPr>
        <p:spPr>
          <a:xfrm>
            <a:off x="7125650" y="2190750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41836" y="2204297"/>
            <a:ext cx="52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8929"/>
            <a:ext cx="3433646" cy="2240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80955"/>
            <a:ext cx="3433646" cy="2267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6623" y="1125641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 = (</a:t>
            </a:r>
            <a:r>
              <a:rPr lang="en-US" b="1" dirty="0" smtClean="0">
                <a:solidFill>
                  <a:schemeClr val="accent1"/>
                </a:solidFill>
              </a:rPr>
              <a:t>F</a:t>
            </a:r>
            <a:r>
              <a:rPr lang="en-US" b="1" baseline="-25000" dirty="0" smtClean="0">
                <a:solidFill>
                  <a:schemeClr val="accent1"/>
                </a:solidFill>
              </a:rPr>
              <a:t>D</a:t>
            </a:r>
            <a:r>
              <a:rPr lang="en-US" b="1" dirty="0" smtClean="0">
                <a:solidFill>
                  <a:schemeClr val="accent1"/>
                </a:solidFill>
              </a:rPr>
              <a:t> + F</a:t>
            </a:r>
            <a:r>
              <a:rPr lang="en-US" b="1" baseline="-25000" dirty="0" smtClean="0">
                <a:solidFill>
                  <a:schemeClr val="accent1"/>
                </a:solidFill>
              </a:rPr>
              <a:t>A</a:t>
            </a:r>
            <a:r>
              <a:rPr lang="en-US" dirty="0" smtClean="0"/>
              <a:t>) / (</a:t>
            </a:r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b="1" baseline="-25000" dirty="0">
                <a:solidFill>
                  <a:schemeClr val="accent1"/>
                </a:solidFill>
              </a:rPr>
              <a:t>D</a:t>
            </a:r>
            <a:r>
              <a:rPr lang="en-US" b="1" dirty="0">
                <a:solidFill>
                  <a:schemeClr val="accent1"/>
                </a:solidFill>
              </a:rPr>
              <a:t> + </a:t>
            </a:r>
            <a:r>
              <a:rPr lang="en-US" b="1" dirty="0" smtClean="0">
                <a:solidFill>
                  <a:schemeClr val="accent1"/>
                </a:solidFill>
              </a:rPr>
              <a:t>F</a:t>
            </a:r>
            <a:r>
              <a:rPr lang="en-US" b="1" baseline="-25000" dirty="0" smtClean="0">
                <a:solidFill>
                  <a:schemeClr val="accent1"/>
                </a:solidFill>
              </a:rPr>
              <a:t>A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+ F</a:t>
            </a:r>
            <a:r>
              <a:rPr lang="en-US" baseline="-25000" dirty="0" smtClean="0"/>
              <a:t>AA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3530084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(</a:t>
            </a:r>
            <a:r>
              <a:rPr lang="en-US" b="1" dirty="0" smtClean="0">
                <a:solidFill>
                  <a:schemeClr val="accent1"/>
                </a:solidFill>
              </a:rPr>
              <a:t>F</a:t>
            </a:r>
            <a:r>
              <a:rPr lang="en-US" b="1" baseline="-25000" dirty="0" smtClean="0">
                <a:solidFill>
                  <a:schemeClr val="accent1"/>
                </a:solidFill>
              </a:rPr>
              <a:t>DD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 smtClean="0">
                <a:solidFill>
                  <a:schemeClr val="accent1"/>
                </a:solidFill>
              </a:rPr>
              <a:t>F</a:t>
            </a:r>
            <a:r>
              <a:rPr lang="en-US" b="1" baseline="-25000" dirty="0" smtClean="0">
                <a:solidFill>
                  <a:schemeClr val="accent1"/>
                </a:solidFill>
              </a:rPr>
              <a:t>DA  </a:t>
            </a:r>
            <a:r>
              <a:rPr lang="en-US" b="1" dirty="0" smtClean="0">
                <a:solidFill>
                  <a:schemeClr val="accent1"/>
                </a:solidFill>
              </a:rPr>
              <a:t>+ 2F</a:t>
            </a:r>
            <a:r>
              <a:rPr lang="en-US" b="1" baseline="-25000" dirty="0" smtClean="0">
                <a:solidFill>
                  <a:schemeClr val="accent1"/>
                </a:solidFill>
              </a:rPr>
              <a:t>A</a:t>
            </a:r>
            <a:r>
              <a:rPr lang="en-US" dirty="0"/>
              <a:t>) / </a:t>
            </a:r>
            <a:r>
              <a:rPr lang="en-US" dirty="0" smtClean="0"/>
              <a:t>(</a:t>
            </a:r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b="1" baseline="-25000" dirty="0">
                <a:solidFill>
                  <a:schemeClr val="accent1"/>
                </a:solidFill>
              </a:rPr>
              <a:t>DD</a:t>
            </a:r>
            <a:r>
              <a:rPr lang="en-US" b="1" dirty="0">
                <a:solidFill>
                  <a:schemeClr val="accent1"/>
                </a:solidFill>
              </a:rPr>
              <a:t> + F</a:t>
            </a:r>
            <a:r>
              <a:rPr lang="en-US" b="1" baseline="-25000" dirty="0">
                <a:solidFill>
                  <a:schemeClr val="accent1"/>
                </a:solidFill>
              </a:rPr>
              <a:t>DA  </a:t>
            </a:r>
            <a:r>
              <a:rPr lang="en-US" b="1" dirty="0">
                <a:solidFill>
                  <a:schemeClr val="accent1"/>
                </a:solidFill>
              </a:rPr>
              <a:t>+ 2F</a:t>
            </a:r>
            <a:r>
              <a:rPr lang="en-US" b="1" baseline="-25000" dirty="0">
                <a:solidFill>
                  <a:schemeClr val="accent1"/>
                </a:solidFill>
              </a:rPr>
              <a:t>A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/>
              <a:t>2F</a:t>
            </a:r>
            <a:r>
              <a:rPr lang="en-US" baseline="-25000" dirty="0" smtClean="0"/>
              <a:t>AA</a:t>
            </a:r>
            <a:r>
              <a:rPr lang="en-US" dirty="0" smtClean="0"/>
              <a:t>) 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175633" y="13335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1195388" algn="l"/>
              </a:tabLst>
            </a:pPr>
            <a:r>
              <a:rPr lang="en-US" sz="1400" dirty="0" smtClean="0"/>
              <a:t>Dem/</a:t>
            </a:r>
            <a:r>
              <a:rPr lang="en-US" sz="1400" dirty="0" err="1" smtClean="0"/>
              <a:t>Aem</a:t>
            </a:r>
            <a:r>
              <a:rPr lang="en-US" sz="1400" dirty="0" smtClean="0"/>
              <a:t>: 	 detection channel</a:t>
            </a:r>
          </a:p>
          <a:p>
            <a:pPr>
              <a:tabLst>
                <a:tab pos="1247775" algn="l"/>
              </a:tabLst>
            </a:pPr>
            <a:r>
              <a:rPr lang="en-US" sz="1400" dirty="0" err="1" smtClean="0"/>
              <a:t>Dex</a:t>
            </a:r>
            <a:r>
              <a:rPr lang="en-US" sz="1400" dirty="0" smtClean="0"/>
              <a:t>/</a:t>
            </a:r>
            <a:r>
              <a:rPr lang="en-US" sz="1400" dirty="0" err="1" smtClean="0"/>
              <a:t>Aex</a:t>
            </a:r>
            <a:r>
              <a:rPr lang="en-US" sz="1400" dirty="0" smtClean="0"/>
              <a:t>:	alternation period</a:t>
            </a:r>
            <a:r>
              <a:rPr lang="en-US" dirty="0" smtClean="0"/>
              <a:t>		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76000"/>
            <a:ext cx="3164344" cy="1704642"/>
          </a:xfrm>
        </p:spPr>
      </p:pic>
      <p:sp>
        <p:nvSpPr>
          <p:cNvPr id="10" name="TextBox 9"/>
          <p:cNvSpPr txBox="1"/>
          <p:nvPr/>
        </p:nvSpPr>
        <p:spPr>
          <a:xfrm>
            <a:off x="7125650" y="2190750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41836" y="2204297"/>
            <a:ext cx="52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ex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715000" y="895351"/>
            <a:ext cx="838200" cy="8806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000" y="1717823"/>
            <a:ext cx="81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F</a:t>
            </a:r>
            <a:r>
              <a:rPr lang="en-US" b="1" baseline="-25000" dirty="0" err="1" smtClean="0"/>
              <a:t>AemAex</a:t>
            </a:r>
            <a:endParaRPr lang="en-US" b="1" baseline="-25000" dirty="0" smtClean="0"/>
          </a:p>
          <a:p>
            <a:pPr algn="ctr"/>
            <a:r>
              <a:rPr lang="en-US" b="1" dirty="0" smtClean="0"/>
              <a:t>PAX</a:t>
            </a:r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>
            <a:off x="7162800" y="3486150"/>
            <a:ext cx="1295400" cy="5055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46687" y="4035674"/>
            <a:ext cx="927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/>
              <a:t>2F</a:t>
            </a:r>
            <a:r>
              <a:rPr lang="en-US" b="1" baseline="-25000" smtClean="0"/>
              <a:t>AemAex</a:t>
            </a:r>
            <a:endParaRPr lang="en-US" b="1" baseline="-25000" dirty="0" smtClean="0"/>
          </a:p>
          <a:p>
            <a:pPr algn="ctr"/>
            <a:r>
              <a:rPr lang="en-US" b="1" dirty="0" smtClean="0"/>
              <a:t>PAX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22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 (uncorrected)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8229600" cy="3006769"/>
          </a:xfrm>
        </p:spPr>
      </p:pic>
    </p:spTree>
    <p:extLst>
      <p:ext uri="{BB962C8B-B14F-4D97-AF65-F5344CB8AC3E}">
        <p14:creationId xmlns:p14="http://schemas.microsoft.com/office/powerpoint/2010/main" val="15562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 (uncorrected)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002"/>
            <a:ext cx="8229600" cy="30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ALEX</a:t>
            </a:r>
            <a:br>
              <a:rPr lang="en-US" dirty="0" smtClean="0"/>
            </a:br>
            <a:r>
              <a:rPr lang="en-US" dirty="0" smtClean="0"/>
              <a:t>Histograms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708818"/>
            <a:ext cx="2447979" cy="2286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2702778"/>
            <a:ext cx="247149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54095"/>
            <a:ext cx="2447979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6778"/>
            <a:ext cx="2447979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95700" y="2379612"/>
            <a:ext cx="17526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 central</a:t>
            </a:r>
          </a:p>
          <a:p>
            <a:pPr algn="ctr"/>
            <a:r>
              <a:rPr lang="en-US" dirty="0" smtClean="0"/>
              <a:t>spots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2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Spot Statistics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71" y="3723216"/>
            <a:ext cx="3628469" cy="134211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71" y="2334239"/>
            <a:ext cx="3628470" cy="1316267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82" y="942914"/>
            <a:ext cx="3611048" cy="13186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13593" y="685538"/>
            <a:ext cx="311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dsDNA 18bp D-A distance - PAX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963930"/>
            <a:ext cx="3657600" cy="1316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2365833"/>
            <a:ext cx="3657600" cy="13174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" y="3768910"/>
            <a:ext cx="3657600" cy="13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Optimize and establish more formal alignment protocols</a:t>
            </a:r>
          </a:p>
          <a:p>
            <a:r>
              <a:rPr lang="en-US" sz="2400" dirty="0" smtClean="0"/>
              <a:t>Acquire decent dsDNA data 48-spot </a:t>
            </a:r>
            <a:r>
              <a:rPr lang="en-US" sz="2400" dirty="0" err="1" smtClean="0"/>
              <a:t>smFRET</a:t>
            </a:r>
            <a:r>
              <a:rPr lang="en-US" sz="2400" dirty="0" smtClean="0"/>
              <a:t>-PAX</a:t>
            </a:r>
          </a:p>
          <a:p>
            <a:r>
              <a:rPr lang="en-US" sz="2400" dirty="0" smtClean="0"/>
              <a:t>Write paper describing the 48-spot setup</a:t>
            </a:r>
          </a:p>
          <a:p>
            <a:r>
              <a:rPr lang="en-US" sz="2400" dirty="0" smtClean="0"/>
              <a:t>Try a </a:t>
            </a:r>
            <a:r>
              <a:rPr lang="en-US" sz="2400" dirty="0" err="1" smtClean="0"/>
              <a:t>realtime</a:t>
            </a:r>
            <a:r>
              <a:rPr lang="en-US" sz="2400" dirty="0" smtClean="0"/>
              <a:t> kinetics measurement</a:t>
            </a:r>
          </a:p>
          <a:p>
            <a:r>
              <a:rPr lang="en-US" sz="2400" dirty="0" smtClean="0"/>
              <a:t>Try hand-made flow-chamber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9208"/>
            <a:ext cx="2061295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53" y="1269208"/>
            <a:ext cx="2061295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46" y="1269208"/>
            <a:ext cx="2061295" cy="365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721" y="702957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532nm Excitation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67874" y="712231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628nm Excitation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34200" y="702957"/>
            <a:ext cx="119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Composite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5756097" cy="25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43" y="2560320"/>
            <a:ext cx="5756095" cy="25603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5502" y="742950"/>
            <a:ext cx="109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532nm </a:t>
            </a:r>
          </a:p>
          <a:p>
            <a:r>
              <a:rPr lang="en-US" dirty="0" smtClean="0"/>
              <a:t>Excitation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85502" y="3333750"/>
            <a:ext cx="109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628nm </a:t>
            </a:r>
          </a:p>
          <a:p>
            <a:r>
              <a:rPr lang="en-US" dirty="0" smtClean="0"/>
              <a:t>Excitation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5756096" cy="25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44" y="2560320"/>
            <a:ext cx="5756093" cy="25603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5502" y="742950"/>
            <a:ext cx="109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532nm </a:t>
            </a:r>
          </a:p>
          <a:p>
            <a:r>
              <a:rPr lang="en-US" dirty="0" smtClean="0"/>
              <a:t>Excitation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85502" y="3333750"/>
            <a:ext cx="109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628nm </a:t>
            </a:r>
          </a:p>
          <a:p>
            <a:r>
              <a:rPr lang="en-US" dirty="0" smtClean="0"/>
              <a:t>Excitation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2404"/>
            <a:ext cx="8229600" cy="857250"/>
          </a:xfrm>
        </p:spPr>
        <p:txBody>
          <a:bodyPr/>
          <a:lstStyle/>
          <a:p>
            <a:r>
              <a:rPr lang="en-US" dirty="0" smtClean="0"/>
              <a:t>Pattern fitting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38595"/>
            <a:ext cx="3027425" cy="30147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9290"/>
            <a:ext cx="4415883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5150"/>
            <a:ext cx="3797300" cy="17698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7496" y="1445124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2D Gaussian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5756096" cy="25603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44" y="2560320"/>
            <a:ext cx="5756093" cy="25603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5502" y="742950"/>
            <a:ext cx="109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532nm </a:t>
            </a:r>
          </a:p>
          <a:p>
            <a:r>
              <a:rPr lang="en-US" dirty="0" smtClean="0"/>
              <a:t>Excitation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85502" y="3333750"/>
            <a:ext cx="109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628nm </a:t>
            </a:r>
          </a:p>
          <a:p>
            <a:r>
              <a:rPr lang="en-US" dirty="0" smtClean="0"/>
              <a:t>Excitation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8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18" y="895351"/>
            <a:ext cx="2006377" cy="15544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7" y="901263"/>
            <a:ext cx="2032368" cy="1554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49" y="3227612"/>
            <a:ext cx="2008403" cy="1553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68" y="899797"/>
            <a:ext cx="2137681" cy="1545584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41" y="3215244"/>
            <a:ext cx="2096333" cy="1554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" y="3227070"/>
            <a:ext cx="2067270" cy="1554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10" y="895350"/>
            <a:ext cx="2096333" cy="15544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98" y="3227070"/>
            <a:ext cx="2061461" cy="15544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flipH="1">
            <a:off x="3381206" y="602218"/>
            <a:ext cx="23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532nm Excitation 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flipH="1">
            <a:off x="3253706" y="2888218"/>
            <a:ext cx="23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628nm </a:t>
            </a:r>
            <a:r>
              <a:rPr lang="en-US" dirty="0" smtClean="0"/>
              <a:t>Excitation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19381" y="162789"/>
            <a:ext cx="5363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Pattern </a:t>
            </a:r>
            <a:r>
              <a:rPr lang="en-US" sz="2000" b="1" dirty="0" smtClean="0"/>
              <a:t>Statistics: fitted parameters distributions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300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36" y="2800725"/>
            <a:ext cx="6285466" cy="2285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36" y="483476"/>
            <a:ext cx="6333005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381" y="162789"/>
            <a:ext cx="4786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Pattern Statistics: raw intensity distribution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61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312</Words>
  <Application>Microsoft Macintosh PowerPoint</Application>
  <PresentationFormat>On-screen Show (16:9)</PresentationFormat>
  <Paragraphs>97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Consolas</vt:lpstr>
      <vt:lpstr>Arial</vt:lpstr>
      <vt:lpstr>Office Theme</vt:lpstr>
      <vt:lpstr>48-spot smFRET</vt:lpstr>
      <vt:lpstr>PowerPoint Presentation</vt:lpstr>
      <vt:lpstr>PowerPoint Presentation</vt:lpstr>
      <vt:lpstr>PowerPoint Presentation</vt:lpstr>
      <vt:lpstr>PowerPoint Presentation</vt:lpstr>
      <vt:lpstr>Pattern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48-spot smFRET</vt:lpstr>
      <vt:lpstr>48-spot timetraces</vt:lpstr>
      <vt:lpstr>Spot Statistics</vt:lpstr>
      <vt:lpstr>SPAD DCR</vt:lpstr>
      <vt:lpstr>Spot Statistics</vt:lpstr>
      <vt:lpstr>48-spot smFRET histograms</vt:lpstr>
      <vt:lpstr>Spot Statistics</vt:lpstr>
      <vt:lpstr>48-spot smFRET</vt:lpstr>
      <vt:lpstr>PowerPoint Presentation</vt:lpstr>
      <vt:lpstr>PowerPoint Presentation</vt:lpstr>
      <vt:lpstr>PowerPoint Presentation</vt:lpstr>
      <vt:lpstr>PowerPoint Presentation</vt:lpstr>
      <vt:lpstr>E (uncorrected)</vt:lpstr>
      <vt:lpstr>S (uncorrected)</vt:lpstr>
      <vt:lpstr>ALEX Histograms</vt:lpstr>
      <vt:lpstr>Spot Statistics</vt:lpstr>
      <vt:lpstr>Near Future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48-spot smFRET</dc:title>
  <dc:creator>Antonio</dc:creator>
  <cp:lastModifiedBy>Antonino Ingargiola</cp:lastModifiedBy>
  <cp:revision>65</cp:revision>
  <cp:lastPrinted>2017-04-24T16:20:18Z</cp:lastPrinted>
  <dcterms:created xsi:type="dcterms:W3CDTF">2017-01-11T18:25:18Z</dcterms:created>
  <dcterms:modified xsi:type="dcterms:W3CDTF">2017-04-24T21:30:13Z</dcterms:modified>
</cp:coreProperties>
</file>